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4" r:id="rId1"/>
  </p:sldMasterIdLst>
  <p:notesMasterIdLst>
    <p:notesMasterId r:id="rId2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87" r:id="rId10"/>
    <p:sldId id="288" r:id="rId11"/>
    <p:sldId id="289" r:id="rId12"/>
    <p:sldId id="29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1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1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3c1e1cb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3c1e1cb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3c1e1cb32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3c1e1cb32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3c1e1cb32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3c1e1cb32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3c1e1cb32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3c1e1cb32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3c1e1cb32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3c1e1cb32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3c1e1cb32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3c1e1cb32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3c1e1cb32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3c1e1cb32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066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17860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3678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63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13124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09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5967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77298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78189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85295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16744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3448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B09286-B77E-4968-8AB5-6CF9E909353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9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Elementi i k</a:t>
            </a:r>
            <a:r>
              <a:rPr lang="en" dirty="0"/>
              <a:t>riteriji ocjenjivanja u engleskom jeziku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5F7C210-B153-5681-AB65-50DDFA96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" y="0"/>
            <a:ext cx="88286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4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184C2A9-F231-8B02-58DE-16F695555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7" y="86710"/>
            <a:ext cx="9009993" cy="49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0A410EB-5165-39D5-5182-B82709FA2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60"/>
            <a:ext cx="9080938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A64FE0-D7B5-EDBA-D80C-80F167BF2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Ishodi po domenama 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39AB74-A341-977D-96CC-AD3432A9A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/>
              <a:t> OSMI RAZRED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266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5770CB3-8373-CDA8-30FF-EE0838866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7" y="225279"/>
            <a:ext cx="9032473" cy="46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A91A29D-75E0-CEF7-E90A-77642114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47" y="144569"/>
            <a:ext cx="8375106" cy="4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5234D22-472A-06A2-C9EB-C0F9E8CDC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" y="95035"/>
            <a:ext cx="8542760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D4CE77A-E842-F8B8-95B3-A9682E99C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1" y="773274"/>
            <a:ext cx="8512278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0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A3F6CA7-D776-D180-1E6F-58E342307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57" y="274120"/>
            <a:ext cx="8500612" cy="46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03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8667F8-BBFA-4A1E-DBCD-856274A5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/>
              <a:t>Plan vrednovanja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FBF533-2D87-767F-E2AD-0719150A9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PO DJELATNOSTIMA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21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Koj</a:t>
            </a:r>
            <a:r>
              <a:rPr lang="hr-HR" dirty="0"/>
              <a:t>i su elementi vrednovanja engleskog jezika u 6. razredu</a:t>
            </a:r>
            <a:r>
              <a:rPr lang="en" dirty="0"/>
              <a:t>?</a:t>
            </a:r>
            <a:endParaRPr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ADB781FD-D04F-117C-F118-9D45E1CCDF8E}"/>
              </a:ext>
            </a:extLst>
          </p:cNvPr>
          <p:cNvSpPr/>
          <p:nvPr/>
        </p:nvSpPr>
        <p:spPr>
          <a:xfrm>
            <a:off x="768096" y="2049517"/>
            <a:ext cx="6594401" cy="26550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 Od 3. do 8. razreda osnovne škole elementi se ne mijenjaju, a to su: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Slušanje s razumijevanjem</a:t>
            </a:r>
          </a:p>
          <a:p>
            <a:pPr marL="285750" indent="-285750">
              <a:buFontTx/>
              <a:buChar char="-"/>
            </a:pPr>
            <a:r>
              <a:rPr lang="hr-HR" dirty="0"/>
              <a:t>Čitanje s razumijevanjem</a:t>
            </a:r>
          </a:p>
          <a:p>
            <a:pPr marL="285750" indent="-285750">
              <a:buFontTx/>
              <a:buChar char="-"/>
            </a:pPr>
            <a:r>
              <a:rPr lang="hr-HR" dirty="0"/>
              <a:t>Govor</a:t>
            </a:r>
          </a:p>
          <a:p>
            <a:pPr marL="285750" indent="-285750">
              <a:buFontTx/>
              <a:buChar char="-"/>
            </a:pPr>
            <a:r>
              <a:rPr lang="hr-HR" dirty="0"/>
              <a:t>Pisano izražavanje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70DB18-3241-371C-C79D-203C68DA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PRODUKCIJSKE DJELATNOSTI:</a:t>
            </a:r>
            <a:endParaRPr lang="en-US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39CF111-1257-0E25-F703-64B372CAA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/>
              <a:t>GOVOR</a:t>
            </a:r>
            <a:endParaRPr lang="en-US" sz="20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A67959C-DB7E-2FCE-361B-29BA78FFE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557" y="2225841"/>
            <a:ext cx="3864699" cy="2506179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* 3- 4 prezentacijska projekta tijekom godine – 10 dana za pripremu, detaljne rubrike i upute</a:t>
            </a:r>
          </a:p>
          <a:p>
            <a:r>
              <a:rPr lang="hr-HR" dirty="0"/>
              <a:t>Zajedničkom ocjenom vrednuju se: </a:t>
            </a:r>
          </a:p>
          <a:p>
            <a:r>
              <a:rPr lang="hr-HR" dirty="0"/>
              <a:t>1) izvršenje zadatka</a:t>
            </a:r>
          </a:p>
          <a:p>
            <a:r>
              <a:rPr lang="hr-HR" dirty="0"/>
              <a:t>2) govorna tečnost</a:t>
            </a:r>
          </a:p>
          <a:p>
            <a:r>
              <a:rPr lang="hr-HR" dirty="0"/>
              <a:t>3) jezična točnost</a:t>
            </a:r>
          </a:p>
          <a:p>
            <a:r>
              <a:rPr lang="hr-HR" dirty="0"/>
              <a:t>4) govorna interakcija</a:t>
            </a:r>
          </a:p>
          <a:p>
            <a:r>
              <a:rPr lang="hr-HR" dirty="0"/>
              <a:t>* usmeno odgovaranje o temama obrađenim tijekom nastave – najavljeno i nenajavljeno</a:t>
            </a:r>
          </a:p>
          <a:p>
            <a:endParaRPr lang="en-US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1B89DD6-5BF0-2AE6-B5DE-33C1BDA16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/>
              <a:t>PISANJE</a:t>
            </a:r>
            <a:endParaRPr lang="en-US" sz="2000" b="1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AB7FC19-A458-09FF-5985-862D7F58B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3165" y="2225841"/>
            <a:ext cx="4304845" cy="2506179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* 3-4 pisane provjere (vođeni sastavci, 80 – 100 riječi)</a:t>
            </a:r>
          </a:p>
          <a:p>
            <a:r>
              <a:rPr lang="hr-HR" dirty="0"/>
              <a:t>Zajedničkom ocjenom vrednuju se:</a:t>
            </a:r>
          </a:p>
          <a:p>
            <a:r>
              <a:rPr lang="hr-HR" dirty="0"/>
              <a:t>1) izvršenje zadatka</a:t>
            </a:r>
          </a:p>
          <a:p>
            <a:r>
              <a:rPr lang="hr-HR" dirty="0"/>
              <a:t>2) jezična točnost u gramatičkoj uporabi i pravopisu</a:t>
            </a:r>
          </a:p>
          <a:p>
            <a:r>
              <a:rPr lang="hr-HR" dirty="0"/>
              <a:t>3) organizacija teksta i pridržavanje propisanog broja riječi</a:t>
            </a:r>
          </a:p>
          <a:p>
            <a:r>
              <a:rPr lang="hr-HR" dirty="0"/>
              <a:t>* Važno je izvršiti zadatak prema pisanim uputama – kreativnost u pisanju u smislu odstupanja od teme sankcionira 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16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6E5A57-804F-3C30-9C3A-D1F48775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Receptivne djelatnosti:</a:t>
            </a:r>
            <a:endParaRPr lang="en-US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0FFD33-3FDA-E3F6-2B35-F3995DF05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000" b="1" dirty="0"/>
              <a:t>SLUŠANJE S RAZUMIJEVANJEM</a:t>
            </a:r>
            <a:endParaRPr lang="en-US" sz="20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89C539F-90CD-8AF6-4DF6-1D5EF465C8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* 4-6 pisanih provjera tijekom godine – provjera razumijevanja zvučnih zapisa povezanih s poznatim i na satu obrađivanim temama</a:t>
            </a:r>
          </a:p>
          <a:p>
            <a:endParaRPr lang="en-US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D8EA082-9911-3984-5D4A-0F60AF04B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ČITANJE S RAZUMIJEVANJEM</a:t>
            </a:r>
            <a:endParaRPr lang="en-US" sz="2000" b="1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DEEEA4A-B2B0-A9BD-0470-11037BAD7F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* 4-6 pisanih provjera tijekom godine – provjera razumijevanja tekstova povezanih s poznatim i na satu obrađivanim temama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7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63557E-227C-0EB8-3768-2F4291BF93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ZAKLJUČNA OCJENA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1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47ABE1-5BD5-7F28-59F0-2A955065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ZAKLJUČNA OCJENA PROIZLAZI IZ:</a:t>
            </a:r>
            <a:endParaRPr lang="en-US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AD9BAC-AE5F-FDDE-F610-166397CBC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BROJČANIH OCJENA</a:t>
            </a:r>
            <a:endParaRPr lang="en-US" sz="20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5D63FF6-2D27-5940-5CA5-4088BAD37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r-HR" dirty="0"/>
              <a:t>* OCJENE IZ PISANIH PROVJERA, PREZENTACIJSKIH PROJEKATA, USMENOG ISPITIVANJA,…</a:t>
            </a:r>
            <a:endParaRPr lang="en-US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DA0FCEE-37E4-AC27-4E70-83DC8F611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hr-HR" sz="2000" b="1" dirty="0"/>
              <a:t>FORMATIVNOG PRAĆENJA TIJEKOM GODINE </a:t>
            </a:r>
            <a:endParaRPr lang="en-US" sz="2000" b="1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99C00E2-56C5-3196-76C9-4BB246318A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*BILJEŠKE (POZITIVNE ILI NEGATIVNE) O REDOVITOSTI PISANJA DOMAĆIH ZADAĆA, ODNOSU PREMA RADU, UREDNOSTI BILJEŽNICE I OSTALOG RADNOG PRIBORA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95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ACC6F7-56F2-C609-FDE2-3DB603EEE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OSTALO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83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F804A7-E78A-3109-B390-0834A3DF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VAŽNO ZA NAPOMENUTI</a:t>
            </a:r>
            <a:endParaRPr lang="en-US" dirty="0"/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5369DBEA-A190-CDAE-E20D-9B2625037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20074"/>
              </p:ext>
            </p:extLst>
          </p:nvPr>
        </p:nvGraphicFramePr>
        <p:xfrm>
          <a:off x="675503" y="1294370"/>
          <a:ext cx="7292031" cy="367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151">
                  <a:extLst>
                    <a:ext uri="{9D8B030D-6E8A-4147-A177-3AD203B41FA5}">
                      <a16:colId xmlns:a16="http://schemas.microsoft.com/office/drawing/2014/main" val="616997102"/>
                    </a:ext>
                  </a:extLst>
                </a:gridCol>
                <a:gridCol w="3361038">
                  <a:extLst>
                    <a:ext uri="{9D8B030D-6E8A-4147-A177-3AD203B41FA5}">
                      <a16:colId xmlns:a16="http://schemas.microsoft.com/office/drawing/2014/main" val="131847228"/>
                    </a:ext>
                  </a:extLst>
                </a:gridCol>
                <a:gridCol w="856392">
                  <a:extLst>
                    <a:ext uri="{9D8B030D-6E8A-4147-A177-3AD203B41FA5}">
                      <a16:colId xmlns:a16="http://schemas.microsoft.com/office/drawing/2014/main" val="2645360990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93363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ŠK. GODINA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VRIJEME PROVEDBE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RAZRED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NASTAVNI PREDMET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9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2022./2023.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NCVVO će obavijestiti škole, a nastavnici učenike (prošle godine testiranje je provedeno tijekom svibnja)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Učenici osmih razreda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HRVATSKI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4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MATEMATIKA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8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ENGLESKI (I. STR.JEZIK)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BIOLOGIJA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31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FIZIKA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GEOGRAFIJA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098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POVIJEST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2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KEMIJA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864795"/>
                  </a:ext>
                </a:extLst>
              </a:tr>
            </a:tbl>
          </a:graphicData>
        </a:graphic>
      </p:graphicFrame>
      <p:sp>
        <p:nvSpPr>
          <p:cNvPr id="5" name="Strelica: desno 4">
            <a:extLst>
              <a:ext uri="{FF2B5EF4-FFF2-40B4-BE49-F238E27FC236}">
                <a16:creationId xmlns:a16="http://schemas.microsoft.com/office/drawing/2014/main" id="{2B1BCA2F-EF8A-C7D0-885C-91E743098E37}"/>
              </a:ext>
            </a:extLst>
          </p:cNvPr>
          <p:cNvSpPr/>
          <p:nvPr/>
        </p:nvSpPr>
        <p:spPr>
          <a:xfrm>
            <a:off x="3410465" y="2669059"/>
            <a:ext cx="2545492" cy="53546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1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Vrednovanje i ocjenjivanje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/>
              <a:t>Ocjenjuje - učiteljica</a:t>
            </a:r>
            <a:endParaRPr sz="2000" u="sng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Kako?</a:t>
            </a:r>
            <a:br>
              <a:rPr lang="en" dirty="0"/>
            </a:br>
            <a:r>
              <a:rPr lang="en" dirty="0"/>
              <a:t>Kroz projekte, prezentacije, pisane radove</a:t>
            </a:r>
            <a:r>
              <a:rPr lang="hr-HR" dirty="0"/>
              <a:t>,</a:t>
            </a:r>
            <a:r>
              <a:rPr lang="en" dirty="0"/>
              <a:t> ispite</a:t>
            </a:r>
            <a:r>
              <a:rPr lang="hr-HR" dirty="0"/>
              <a:t>, aktivnosti na satu, usmena ispitivanja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-HR" dirty="0"/>
              <a:t>(= </a:t>
            </a:r>
            <a:r>
              <a:rPr lang="hr-HR" dirty="0" err="1"/>
              <a:t>sumativno</a:t>
            </a:r>
            <a:r>
              <a:rPr lang="hr-HR" dirty="0"/>
              <a:t> vrednovanje)</a:t>
            </a:r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 dirty="0"/>
              <a:t>Vrednuje: </a:t>
            </a:r>
            <a:endParaRPr sz="1900" u="sng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b="1" dirty="0"/>
              <a:t>Učiteljica </a:t>
            </a:r>
            <a:r>
              <a:rPr lang="en" dirty="0"/>
              <a:t>- povratnom informacijom (usmeno, pismeno), ispravkom, pohvalom, bilješkom u imeniku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b="1" dirty="0"/>
              <a:t>Ja sam sebe</a:t>
            </a:r>
            <a:r>
              <a:rPr lang="en" dirty="0"/>
              <a:t> - smajlićima, check-listama, palcem gore/dolje, radnim listićima…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b="1" dirty="0"/>
              <a:t>Ja prijatelje iz razreda i oni mene</a:t>
            </a:r>
            <a:r>
              <a:rPr lang="en" dirty="0"/>
              <a:t> - povratnom informacijom, ispravkom, pohvalom, smajlićem, check-listom, palcem gore/dolje… </a:t>
            </a:r>
            <a:endParaRPr lang="hr-HR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hr-H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(=formativno vrednovanje)</a:t>
            </a: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5381697-CE04-FD86-AFB0-0EF235672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78" y="2908738"/>
            <a:ext cx="4349812" cy="2174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Što se ocjenjuje iz kojeg elementa? 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FF0000"/>
                </a:solidFill>
              </a:rPr>
              <a:t>Slušanje s razumijevanjem:</a:t>
            </a:r>
            <a:endParaRPr sz="2100" dirty="0">
              <a:solidFill>
                <a:srgbClr val="FF0000"/>
              </a:solidFill>
            </a:endParaRPr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Ocjenjuje se kako razumijem slušani tekst - snimku slušnog teksta ili videa koji učiteljica pušta, učiteljicu kada nešto govori ili postavlja pitanja. </a:t>
            </a:r>
            <a:endParaRPr sz="21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Kako? </a:t>
            </a:r>
            <a:endParaRPr sz="2100"/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U sklopu nastavnog sata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Kroz ispite razumijevanja slušanjem (slušaju se snimke i rješavaju zadaci)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Što se ocjenjuje iz kojeg elementa? 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FF0000"/>
                </a:solidFill>
              </a:rPr>
              <a:t>Čitanje s razumijevanjem:</a:t>
            </a:r>
            <a:endParaRPr sz="2100" dirty="0">
              <a:solidFill>
                <a:srgbClr val="FF0000"/>
              </a:solidFill>
            </a:endParaRPr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Ocjenjuje se kako razumijem pročitani tekst.</a:t>
            </a:r>
            <a:endParaRPr sz="2100"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145500" y="2513400"/>
            <a:ext cx="3999900" cy="26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Kako? </a:t>
            </a:r>
            <a:endParaRPr sz="2100"/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U sklopu nastavnog sata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Kroz ispite razumijevanja čitanjem (u ispitu je tekst za čitanje i zadaci za rješavanje)</a:t>
            </a:r>
            <a:endParaRPr sz="2100"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4294967295"/>
          </p:nvPr>
        </p:nvSpPr>
        <p:spPr>
          <a:xfrm>
            <a:off x="5145088" y="1846263"/>
            <a:ext cx="3998912" cy="2630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Ispit razumijevanja čitanjem i slušanjem mogu se pisati zajedno (kraći tekstovi, manje zadataka) ili svaki odvojeno (duži tekstovi, više zadataka), po dogovoru. 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255150"/>
            <a:ext cx="524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Što se ocjenjuje iz kojeg elementa? 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61675" y="1252400"/>
            <a:ext cx="48249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dirty="0">
                <a:solidFill>
                  <a:srgbClr val="FF0000"/>
                </a:solidFill>
              </a:rPr>
              <a:t>Govorenje:</a:t>
            </a:r>
            <a:br>
              <a:rPr lang="en" sz="2100" dirty="0"/>
            </a:br>
            <a:r>
              <a:rPr lang="en" sz="2100" dirty="0"/>
              <a:t>- ocjenjuje se kako govorim engleski</a:t>
            </a:r>
            <a:endParaRPr sz="2100"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195450" y="2273575"/>
            <a:ext cx="3999900" cy="26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Kako? </a:t>
            </a:r>
            <a:endParaRPr sz="2100" dirty="0"/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U sklopu nastavnog sata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Kroz najavljene provjere i prezentacije na zadanu temu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hr-HR" sz="2100" dirty="0"/>
              <a:t>Razgovorom o</a:t>
            </a:r>
            <a:r>
              <a:rPr lang="en" sz="2100" dirty="0"/>
              <a:t> poznatim temama</a:t>
            </a:r>
            <a:endParaRPr lang="hr-HR"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hr-HR" sz="2100" dirty="0"/>
              <a:t>Kroz nenajavljene provjere</a:t>
            </a:r>
            <a:endParaRPr sz="21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4294967295"/>
          </p:nvPr>
        </p:nvSpPr>
        <p:spPr>
          <a:xfrm>
            <a:off x="5143500" y="2273300"/>
            <a:ext cx="4000500" cy="24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Na ocjenu mogu utjecati točnost, ispunjenost zadatka, </a:t>
            </a:r>
            <a:r>
              <a:rPr lang="hr-HR" sz="1900" dirty="0"/>
              <a:t>korištenje</a:t>
            </a:r>
            <a:r>
              <a:rPr lang="en" sz="1900" dirty="0"/>
              <a:t> odgovarajuć</a:t>
            </a:r>
            <a:r>
              <a:rPr lang="hr-HR" sz="1900" dirty="0" err="1"/>
              <a:t>eg</a:t>
            </a:r>
            <a:r>
              <a:rPr lang="en" sz="1900" dirty="0"/>
              <a:t> vokabular</a:t>
            </a:r>
            <a:r>
              <a:rPr lang="hr-HR" sz="1900" dirty="0"/>
              <a:t>a</a:t>
            </a:r>
            <a:r>
              <a:rPr lang="en" sz="1900" dirty="0"/>
              <a:t>, gramatička točnost, </a:t>
            </a:r>
            <a:r>
              <a:rPr lang="hr-HR" sz="1900" b="1" i="1" dirty="0"/>
              <a:t>govorna interakcija</a:t>
            </a:r>
            <a:r>
              <a:rPr lang="hr-HR" sz="1900" dirty="0"/>
              <a:t>, </a:t>
            </a:r>
            <a:r>
              <a:rPr lang="en" sz="1900" dirty="0"/>
              <a:t>izgovor….</a:t>
            </a:r>
            <a:endParaRPr sz="19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 dirty="0"/>
              <a:t>Za prezentacije će učiteljica dati rubrike s kriterijima. </a:t>
            </a:r>
            <a:endParaRPr sz="19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Što se ocjenjuje iz kojeg elementa? 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dirty="0">
                <a:solidFill>
                  <a:srgbClr val="FF0000"/>
                </a:solidFill>
              </a:rPr>
              <a:t>Pisanje:</a:t>
            </a:r>
            <a:br>
              <a:rPr lang="en" sz="2100" dirty="0"/>
            </a:br>
            <a:r>
              <a:rPr lang="en" sz="2100" dirty="0"/>
              <a:t>- ocjenjuje se kako pišem engleski </a:t>
            </a:r>
            <a:endParaRPr sz="2100" dirty="0"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145500" y="2513400"/>
            <a:ext cx="3999900" cy="26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Kako? </a:t>
            </a:r>
            <a:endParaRPr sz="2100" dirty="0"/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U sklopu nastavnog sata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Kroz najavljene provjere i pisanje ili izradu plakata na zadanu temu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hr-HR" sz="2100" dirty="0"/>
              <a:t>Vođeni sastavci o</a:t>
            </a:r>
            <a:r>
              <a:rPr lang="en" sz="2100" dirty="0"/>
              <a:t> poznatim temama</a:t>
            </a:r>
            <a:endParaRPr sz="2100" dirty="0"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4294967295"/>
          </p:nvPr>
        </p:nvSpPr>
        <p:spPr>
          <a:xfrm>
            <a:off x="5145088" y="1984375"/>
            <a:ext cx="3998912" cy="24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Na ocjenu mogu utjecati točnost, ispunjenost zadatka, je li korišten odgovarajući vokabular, gramatička točnost, pravopis, oblikovanje teksta….</a:t>
            </a:r>
            <a:endParaRPr sz="19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 dirty="0"/>
              <a:t>Za provjere pisanja će učiteljica </a:t>
            </a:r>
            <a:r>
              <a:rPr lang="hr-HR" sz="1900" b="1" dirty="0"/>
              <a:t>unaprijed na satu objasniti učenicima što se i na koji način vrednuje.</a:t>
            </a:r>
            <a:endParaRPr sz="19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Moje obaveze za nastavu engleskog jezika: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Na satu: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dirty="0"/>
              <a:t>- pratiti</a:t>
            </a:r>
            <a:br>
              <a:rPr lang="en" sz="2000" dirty="0"/>
            </a:br>
            <a:r>
              <a:rPr lang="en" sz="2000" dirty="0"/>
              <a:t>- nositi pribor na svaki sat</a:t>
            </a:r>
            <a:br>
              <a:rPr lang="en" sz="2000" dirty="0"/>
            </a:br>
            <a:r>
              <a:rPr lang="en" sz="2000" dirty="0"/>
              <a:t>- sudjelovati u nastavi</a:t>
            </a:r>
            <a:br>
              <a:rPr lang="en" sz="2000" dirty="0"/>
            </a:br>
            <a:r>
              <a:rPr lang="en" sz="2000" dirty="0"/>
              <a:t>- rješavati zadatke</a:t>
            </a:r>
            <a:br>
              <a:rPr lang="en" sz="2000" dirty="0"/>
            </a:br>
            <a:r>
              <a:rPr lang="en" sz="2000" dirty="0"/>
              <a:t>- pitati ako mi nešto nije jasno</a:t>
            </a:r>
            <a:endParaRPr sz="2000" dirty="0"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2"/>
          </p:nvPr>
        </p:nvSpPr>
        <p:spPr>
          <a:xfrm>
            <a:off x="2246400" y="3680850"/>
            <a:ext cx="5531700" cy="13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Na satu i kod kuće:</a:t>
            </a:r>
            <a:endParaRPr sz="2000" dirty="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Pažljivo čitati zadatke i pozorno pratiti upute</a:t>
            </a:r>
            <a:endParaRPr sz="2000"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4294967295"/>
          </p:nvPr>
        </p:nvSpPr>
        <p:spPr>
          <a:xfrm>
            <a:off x="5143500" y="1152525"/>
            <a:ext cx="40005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Kod kuće: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dirty="0"/>
              <a:t>- redovito pisati domaće zadaće</a:t>
            </a:r>
            <a:br>
              <a:rPr lang="en" sz="2000" dirty="0"/>
            </a:br>
            <a:r>
              <a:rPr lang="en" sz="2000" dirty="0"/>
              <a:t>- redovito učiti riječi i gramatiku</a:t>
            </a:r>
            <a:br>
              <a:rPr lang="en" sz="2000" dirty="0"/>
            </a:br>
            <a:r>
              <a:rPr lang="en" sz="2000" dirty="0"/>
              <a:t>- vježbati čitanje, pisanje i govor</a:t>
            </a:r>
            <a:br>
              <a:rPr lang="en" sz="2000" dirty="0"/>
            </a:br>
            <a:r>
              <a:rPr lang="en" sz="2000" dirty="0"/>
              <a:t>- pripremati se za najavljene provjere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A64FE0-D7B5-EDBA-D80C-80F167BF2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Ishodi po domenama 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39AB74-A341-977D-96CC-AD3432A9A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/>
              <a:t>ŠESTI RAZRED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9453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1507</TotalTime>
  <Words>763</Words>
  <Application>Microsoft Office PowerPoint</Application>
  <PresentationFormat>Prikaz na zaslonu (16:9)</PresentationFormat>
  <Paragraphs>106</Paragraphs>
  <Slides>25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Tw Cen MT</vt:lpstr>
      <vt:lpstr>Tw Cen MT Condensed</vt:lpstr>
      <vt:lpstr>Wingdings 3</vt:lpstr>
      <vt:lpstr>Integral</vt:lpstr>
      <vt:lpstr>Elementi i kriteriji ocjenjivanja u engleskom jeziku</vt:lpstr>
      <vt:lpstr>Koji su elementi vrednovanja engleskog jezika u 6. razredu?</vt:lpstr>
      <vt:lpstr>Vrednovanje i ocjenjivanje</vt:lpstr>
      <vt:lpstr>Što se ocjenjuje iz kojeg elementa? </vt:lpstr>
      <vt:lpstr>Što se ocjenjuje iz kojeg elementa? </vt:lpstr>
      <vt:lpstr>Što se ocjenjuje iz kojeg elementa? </vt:lpstr>
      <vt:lpstr>Što se ocjenjuje iz kojeg elementa? </vt:lpstr>
      <vt:lpstr>Moje obaveze za nastavu engleskog jezika:</vt:lpstr>
      <vt:lpstr>Ishodi po domenama </vt:lpstr>
      <vt:lpstr>PowerPoint prezentacija</vt:lpstr>
      <vt:lpstr>PowerPoint prezentacija</vt:lpstr>
      <vt:lpstr>PowerPoint prezentacija</vt:lpstr>
      <vt:lpstr>Ishodi po domenama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Plan vrednovanja</vt:lpstr>
      <vt:lpstr>PRODUKCIJSKE DJELATNOSTI:</vt:lpstr>
      <vt:lpstr>Receptivne djelatnosti:</vt:lpstr>
      <vt:lpstr>ZAKLJUČNA OCJENA</vt:lpstr>
      <vt:lpstr>ZAKLJUČNA OCJENA PROIZLAZI IZ:</vt:lpstr>
      <vt:lpstr>OSTALO</vt:lpstr>
      <vt:lpstr>VAŽNO ZA NAPOMENUTI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Kriteriji ocjenjivanja u engleskom jeziku</dc:title>
  <dc:creator>Vesna</dc:creator>
  <cp:lastModifiedBy>Renata Harapin Mehkek</cp:lastModifiedBy>
  <cp:revision>7</cp:revision>
  <dcterms:modified xsi:type="dcterms:W3CDTF">2022-12-07T10:01:09Z</dcterms:modified>
</cp:coreProperties>
</file>